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8" r:id="rId3"/>
    <p:sldId id="260" r:id="rId4"/>
    <p:sldId id="262" r:id="rId5"/>
    <p:sldId id="261" r:id="rId6"/>
    <p:sldId id="263" r:id="rId7"/>
    <p:sldId id="265" r:id="rId8"/>
    <p:sldId id="266" r:id="rId9"/>
    <p:sldId id="267" r:id="rId10"/>
    <p:sldId id="268" r:id="rId11"/>
    <p:sldId id="269" r:id="rId12"/>
    <p:sldId id="274" r:id="rId13"/>
    <p:sldId id="296" r:id="rId14"/>
    <p:sldId id="298" r:id="rId15"/>
    <p:sldId id="275" r:id="rId16"/>
    <p:sldId id="276" r:id="rId17"/>
    <p:sldId id="278" r:id="rId18"/>
    <p:sldId id="277" r:id="rId19"/>
    <p:sldId id="279" r:id="rId20"/>
    <p:sldId id="280" r:id="rId21"/>
    <p:sldId id="282" r:id="rId22"/>
    <p:sldId id="283" r:id="rId23"/>
    <p:sldId id="284" r:id="rId24"/>
    <p:sldId id="285" r:id="rId25"/>
    <p:sldId id="289" r:id="rId26"/>
    <p:sldId id="292" r:id="rId27"/>
    <p:sldId id="305" r:id="rId28"/>
    <p:sldId id="286" r:id="rId29"/>
    <p:sldId id="302" r:id="rId30"/>
    <p:sldId id="303" r:id="rId31"/>
    <p:sldId id="290" r:id="rId32"/>
    <p:sldId id="306" r:id="rId33"/>
    <p:sldId id="291" r:id="rId34"/>
    <p:sldId id="307" r:id="rId35"/>
    <p:sldId id="309" r:id="rId36"/>
    <p:sldId id="288" r:id="rId37"/>
    <p:sldId id="293" r:id="rId38"/>
    <p:sldId id="311" r:id="rId39"/>
    <p:sldId id="301" r:id="rId40"/>
    <p:sldId id="294" r:id="rId41"/>
    <p:sldId id="300" r:id="rId42"/>
    <p:sldId id="31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4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787-12C3-4720-A128-56FD8400B547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DD97-78E3-4092-AE02-EABF188F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6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787-12C3-4720-A128-56FD8400B547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DD97-78E3-4092-AE02-EABF188F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57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787-12C3-4720-A128-56FD8400B547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DD97-78E3-4092-AE02-EABF188FB84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2340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787-12C3-4720-A128-56FD8400B547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DD97-78E3-4092-AE02-EABF188F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11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787-12C3-4720-A128-56FD8400B547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DD97-78E3-4092-AE02-EABF188FB84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4874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787-12C3-4720-A128-56FD8400B547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DD97-78E3-4092-AE02-EABF188F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72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787-12C3-4720-A128-56FD8400B547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DD97-78E3-4092-AE02-EABF188F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72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787-12C3-4720-A128-56FD8400B547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DD97-78E3-4092-AE02-EABF188F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5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787-12C3-4720-A128-56FD8400B547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DD97-78E3-4092-AE02-EABF188F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8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787-12C3-4720-A128-56FD8400B547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DD97-78E3-4092-AE02-EABF188F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55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787-12C3-4720-A128-56FD8400B547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DD97-78E3-4092-AE02-EABF188F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787-12C3-4720-A128-56FD8400B547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DD97-78E3-4092-AE02-EABF188F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9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787-12C3-4720-A128-56FD8400B547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DD97-78E3-4092-AE02-EABF188F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4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787-12C3-4720-A128-56FD8400B547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DD97-78E3-4092-AE02-EABF188F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3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787-12C3-4720-A128-56FD8400B547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DD97-78E3-4092-AE02-EABF188F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787-12C3-4720-A128-56FD8400B547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8DD97-78E3-4092-AE02-EABF188F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35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EE787-12C3-4720-A128-56FD8400B547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68DD97-78E3-4092-AE02-EABF188FB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18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RmxzxYlmtg?start=912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otherboard.vice.com/en_us/article/evvq3n/game-of-thrones-winds-of-winter-neural-network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BFMsY5ZP0o?start=91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SLJriaOumA?start=28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5U4NgVGAwg?start=23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opoLzvh5jY?start=18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rldscientific.com/doi/pdf/10.1142/S021800141950007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640" y="2650719"/>
            <a:ext cx="9747087" cy="2149881"/>
          </a:xfrm>
        </p:spPr>
        <p:txBody>
          <a:bodyPr/>
          <a:lstStyle/>
          <a:p>
            <a:pPr algn="ctr"/>
            <a:r>
              <a:rPr lang="en-US" sz="8800" dirty="0" smtClean="0"/>
              <a:t>Introduction to Data Science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34752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Examples of Problems (Object Segmentation)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38" y="1323335"/>
            <a:ext cx="3752733" cy="4748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52" y="2093684"/>
            <a:ext cx="4811486" cy="320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7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Examples of Problems (Forecasting)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26" y="968830"/>
            <a:ext cx="10035310" cy="588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8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Examples of Problems (Autonomous Vehicles)</a:t>
            </a:r>
            <a:endParaRPr lang="en-US" sz="4000" dirty="0"/>
          </a:p>
        </p:txBody>
      </p:sp>
      <p:pic>
        <p:nvPicPr>
          <p:cNvPr id="5" name="URmxzxYlmtg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5838" y="1336902"/>
            <a:ext cx="8850086" cy="497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7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Examples of Problems (Sentiment Analysis)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75" y="1283464"/>
            <a:ext cx="8319222" cy="50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4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Examples of Problems (Generating </a:t>
            </a:r>
            <a:r>
              <a:rPr lang="en-US" sz="4000" dirty="0"/>
              <a:t>S</a:t>
            </a:r>
            <a:r>
              <a:rPr lang="en-US" sz="4000" dirty="0" smtClean="0"/>
              <a:t>tories)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2" y="965200"/>
            <a:ext cx="6946928" cy="5238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8539" y="6317673"/>
            <a:ext cx="6199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>
                <a:solidFill>
                  <a:srgbClr val="0070C0"/>
                </a:solidFill>
                <a:hlinkClick r:id="rId3"/>
              </a:rPr>
              <a:t>https://motherboard.vice.com/en_us/article/evvq3n/game-of-thrones-winds-of-winter-neural-network</a:t>
            </a:r>
            <a:endParaRPr lang="en-US" sz="1000" u="sng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93141" y="1625600"/>
            <a:ext cx="34701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A snippet generated by NN: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2400" i="1" dirty="0">
                <a:solidFill>
                  <a:schemeClr val="bg1"/>
                </a:solidFill>
              </a:rPr>
              <a:t>Jaime killed Cersei and was cold and full of words, and Jon thought he was the wolf now, and white harbor...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39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Data Science/ML/AI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443345" y="1440873"/>
            <a:ext cx="102523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AI is a general term for defining non-human intelligence. A simple </a:t>
            </a:r>
            <a:r>
              <a:rPr lang="en-US" sz="3200" b="1" i="1" dirty="0" smtClean="0">
                <a:solidFill>
                  <a:schemeClr val="bg1"/>
                </a:solidFill>
              </a:rPr>
              <a:t>if</a:t>
            </a:r>
            <a:r>
              <a:rPr lang="en-US" sz="3200" dirty="0" smtClean="0">
                <a:solidFill>
                  <a:schemeClr val="bg1"/>
                </a:solidFill>
              </a:rPr>
              <a:t> statement can also be an AI.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45" y="2779933"/>
            <a:ext cx="7342910" cy="327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1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Data Science/ML/AI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443345" y="4317072"/>
            <a:ext cx="102523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Nowadays AI is usually more sophisticated, but simple rules are yet a very effective method in some cases. Machine Learning is now the basis of most applications claiming to use AI.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3345" y="1463039"/>
            <a:ext cx="104771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Machine learning</a:t>
            </a:r>
            <a:r>
              <a:rPr lang="en-US" sz="3200" dirty="0">
                <a:solidFill>
                  <a:schemeClr val="bg1"/>
                </a:solidFill>
              </a:rPr>
              <a:t> (</a:t>
            </a:r>
            <a:r>
              <a:rPr lang="en-US" sz="3200" b="1" dirty="0">
                <a:solidFill>
                  <a:schemeClr val="bg1"/>
                </a:solidFill>
              </a:rPr>
              <a:t>ML</a:t>
            </a:r>
            <a:r>
              <a:rPr lang="en-US" sz="3200" dirty="0">
                <a:solidFill>
                  <a:schemeClr val="bg1"/>
                </a:solidFill>
              </a:rPr>
              <a:t>) is the scientific study of algorithms and statistical models that computer systems use to perform a specific task without using explicit instructions, relying on patterns and inference </a:t>
            </a:r>
            <a:r>
              <a:rPr lang="en-US" sz="3200" dirty="0" smtClean="0">
                <a:solidFill>
                  <a:schemeClr val="bg1"/>
                </a:solidFill>
              </a:rPr>
              <a:t>instead.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04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Data Science/ML/AI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443345" y="1440873"/>
            <a:ext cx="102523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Machine Learning is usually divided into 3 </a:t>
            </a:r>
            <a:r>
              <a:rPr lang="en-US" sz="2800" dirty="0" smtClean="0">
                <a:solidFill>
                  <a:schemeClr val="bg1"/>
                </a:solidFill>
              </a:rPr>
              <a:t>branches</a:t>
            </a:r>
            <a:r>
              <a:rPr lang="en-US" sz="2800" dirty="0" smtClean="0">
                <a:solidFill>
                  <a:schemeClr val="bg1"/>
                </a:solidFill>
              </a:rPr>
              <a:t/>
            </a:r>
            <a:br>
              <a:rPr lang="en-US" sz="2800" dirty="0" smtClean="0">
                <a:solidFill>
                  <a:schemeClr val="bg1"/>
                </a:solidFill>
              </a:rPr>
            </a:b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72533" y="2577068"/>
            <a:ext cx="8596668" cy="23611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Supervised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Unsupervised Learning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Reinforcement Learning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37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Data Science/ML/AI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36" y="936772"/>
            <a:ext cx="8220618" cy="59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1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Data Science/ML/AI (Supervised Learning)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3345" y="1440873"/>
                <a:ext cx="10252364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3200" dirty="0" smtClean="0">
                    <a:solidFill>
                      <a:schemeClr val="bg1"/>
                    </a:solidFill>
                  </a:rPr>
                  <a:t>Supervised Learning tries to map a function </a:t>
                </a:r>
                <a:br>
                  <a:rPr lang="en-US" sz="3200" dirty="0" smtClean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 smtClean="0">
                  <a:solidFill>
                    <a:schemeClr val="bg1"/>
                  </a:solidFill>
                </a:endParaRPr>
              </a:p>
              <a:p>
                <a:r>
                  <a:rPr lang="en-US" sz="3200" dirty="0" smtClean="0">
                    <a:solidFill>
                      <a:schemeClr val="bg1"/>
                    </a:solidFill>
                  </a:rPr>
                  <a:t>by training on lots of pairs of observed data.</a:t>
                </a:r>
              </a:p>
              <a:p>
                <a:r>
                  <a:rPr lang="en-US" sz="3200" dirty="0" smtClean="0">
                    <a:solidFill>
                      <a:schemeClr val="bg1"/>
                    </a:solidFill>
                  </a:rPr>
                  <a:t/>
                </a:r>
                <a:br>
                  <a:rPr lang="en-US" sz="3200" dirty="0" smtClean="0">
                    <a:solidFill>
                      <a:schemeClr val="bg1"/>
                    </a:solidFill>
                  </a:rPr>
                </a:br>
                <a:endParaRPr lang="en-US" sz="3200" dirty="0" smtClean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45" y="1440873"/>
                <a:ext cx="10252364" cy="3046988"/>
              </a:xfrm>
              <a:prstGeom prst="rect">
                <a:avLst/>
              </a:prstGeom>
              <a:blipFill>
                <a:blip r:embed="rId3"/>
                <a:stretch>
                  <a:fillRect l="-1546" t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277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Table of Contents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2014889"/>
            <a:ext cx="8596668" cy="388077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What is Data Science?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Examples of problems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Data Science/ML/AI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Brief History of 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Current achievements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What’s next?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50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Data Science/ML/AI (Supervised Learning)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20436" y="1089891"/>
                <a:ext cx="102246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Let’s suppose we want to make algorithm which guesses if there is a tank in the picture or not.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Our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are the pixels in the picture, while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is just 2 values (either there is a tank; 1, or there is no tank; 0.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36" y="1089891"/>
                <a:ext cx="10224655" cy="923330"/>
              </a:xfrm>
              <a:prstGeom prst="rect">
                <a:avLst/>
              </a:prstGeom>
              <a:blipFill>
                <a:blip r:embed="rId2"/>
                <a:stretch>
                  <a:fillRect l="-477" t="-4636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" y="2253673"/>
            <a:ext cx="5173129" cy="3887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73" y="3345410"/>
            <a:ext cx="2840759" cy="1704455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endCxn id="7" idx="1"/>
          </p:cNvCxnSpPr>
          <p:nvPr/>
        </p:nvCxnSpPr>
        <p:spPr>
          <a:xfrm flipV="1">
            <a:off x="2886075" y="4197638"/>
            <a:ext cx="4780298" cy="126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96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Data Science/ML/AI (Supervised Learning)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720436" y="1089891"/>
            <a:ext cx="1022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Pixels range from 0 to 255, where full white pixels are 255 and full black pixels are 0.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" y="1948873"/>
            <a:ext cx="10815370" cy="26294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20436" y="5144654"/>
                <a:ext cx="106772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For each image the values of pixels are connected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in some way. So ML algorithm will try to learn the connection by going through thousands and thousands of images.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36" y="5144654"/>
                <a:ext cx="10677237" cy="646331"/>
              </a:xfrm>
              <a:prstGeom prst="rect">
                <a:avLst/>
              </a:prstGeom>
              <a:blipFill>
                <a:blip r:embed="rId4"/>
                <a:stretch>
                  <a:fillRect l="-457" t="-660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71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Data Science/ML/AI (Unsupervised Learning)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20436" y="1537566"/>
                <a:ext cx="1022465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In contrast to Supervised Learning, in Unsupervised learning there is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to map to. We only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data. One of crucial problems of Unsupervised Learning is to learn the connection between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and cluster the data into different groups. An application of this technique is to identify customer segments.</a:t>
                </a:r>
                <a:br>
                  <a:rPr lang="en-US" sz="2400" dirty="0" smtClean="0">
                    <a:solidFill>
                      <a:schemeClr val="bg1"/>
                    </a:solidFill>
                  </a:rPr>
                </a:br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Another application is to reduce the dimension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(e.g. number of pixels in an image) by removing uninformative parts from the data.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36" y="1537566"/>
                <a:ext cx="10224655" cy="3046988"/>
              </a:xfrm>
              <a:prstGeom prst="rect">
                <a:avLst/>
              </a:prstGeom>
              <a:blipFill>
                <a:blip r:embed="rId3"/>
                <a:stretch>
                  <a:fillRect l="-894" t="-1600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20436" y="5144654"/>
            <a:ext cx="1067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26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Data Science/ML/AI (Unsupervised Learning)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20436" y="5144654"/>
            <a:ext cx="1067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98354" y="1514385"/>
            <a:ext cx="3190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An example of clustering algorithm results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" y="1514385"/>
            <a:ext cx="8337096" cy="479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7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E84C22"/>
                </a:solidFill>
              </a:rPr>
              <a:t>Data</a:t>
            </a:r>
            <a:r>
              <a:rPr lang="en-US" sz="4000" dirty="0" smtClean="0"/>
              <a:t> Science/ML/AI (Reinforcement Learning)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720437" y="1556615"/>
            <a:ext cx="9562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Main methodology of </a:t>
            </a:r>
            <a:r>
              <a:rPr lang="en-US" sz="2400" dirty="0">
                <a:solidFill>
                  <a:schemeClr val="bg1"/>
                </a:solidFill>
              </a:rPr>
              <a:t>R</a:t>
            </a:r>
            <a:r>
              <a:rPr lang="en-US" sz="2400" dirty="0" smtClean="0">
                <a:solidFill>
                  <a:schemeClr val="bg1"/>
                </a:solidFill>
              </a:rPr>
              <a:t>einforcement Learning is to define an environment, an agent and an objective. 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After doing many experimentations the agent should learn how to achieve the objective in its environment.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436" y="5144654"/>
            <a:ext cx="1067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23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E84C22"/>
                </a:solidFill>
              </a:rPr>
              <a:t>Data</a:t>
            </a:r>
            <a:r>
              <a:rPr lang="en-US" sz="4000" dirty="0" smtClean="0"/>
              <a:t> Science/ML/AI (Reinforcement Learning)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20436" y="5144654"/>
            <a:ext cx="1067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6" y="1387179"/>
            <a:ext cx="10699129" cy="412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8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E84C22"/>
                </a:solidFill>
              </a:rPr>
              <a:t>Data</a:t>
            </a:r>
            <a:r>
              <a:rPr lang="en-US" sz="4000" dirty="0" smtClean="0"/>
              <a:t> Science/ML/AI (Reinforcement Learning)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720436" y="1556616"/>
            <a:ext cx="97856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Some facts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Clr>
                <a:srgbClr val="E84C2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Reinforcement Learning has kind of both supervised and unsupervised components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Clr>
                <a:srgbClr val="E84C22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Nowadays Reinforcement Learning is mainly applied in games and it is doing exceptionally well in those tasks.</a:t>
            </a:r>
          </a:p>
          <a:p>
            <a:pPr marL="342900" indent="-342900">
              <a:buClr>
                <a:srgbClr val="E84C22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Reinforcement learning has huge potential but lots of research should be done in order to apply it in real life scenarios.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436" y="5144654"/>
            <a:ext cx="1067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59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E84C22"/>
                </a:solidFill>
              </a:rPr>
              <a:t>Data</a:t>
            </a:r>
            <a:r>
              <a:rPr lang="en-US" sz="4000" dirty="0" smtClean="0"/>
              <a:t> Science/ML/AI 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720436" y="1556616"/>
            <a:ext cx="9785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You will also see the term Deep Learning which is the overall branch of ML that deals with Neural Networks which have multiple layers.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436" y="5144654"/>
            <a:ext cx="1067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32" y="2964738"/>
            <a:ext cx="5334000" cy="2657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" y="3191131"/>
            <a:ext cx="3807756" cy="22046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1768" y="5830008"/>
            <a:ext cx="3325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chemeClr val="bg1"/>
                </a:solidFill>
              </a:rPr>
              <a:t>Not deep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00386" y="5722001"/>
            <a:ext cx="3325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chemeClr val="bg1"/>
                </a:solidFill>
              </a:rPr>
              <a:t>Deep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37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666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19251" y="2161309"/>
            <a:ext cx="1064029" cy="1413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6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Brief history of ML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720436" y="1556616"/>
            <a:ext cx="5796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E84C22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1950s – Frank Rosenblatt developed Perceptron, first ML algorithm.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439" y="1556616"/>
            <a:ext cx="3405794" cy="4412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" y="2552965"/>
            <a:ext cx="5177344" cy="341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7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 is Data Science?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59" y="1162842"/>
            <a:ext cx="11181443" cy="561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4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666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9251" y="2161309"/>
            <a:ext cx="1064029" cy="1413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32451" y="1932710"/>
            <a:ext cx="1064029" cy="1413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98851" y="4254732"/>
            <a:ext cx="1064029" cy="1413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286895" y="3345874"/>
            <a:ext cx="1045556" cy="8686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20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Brief history of ML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720436" y="1556616"/>
            <a:ext cx="4657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E84C22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1980s - Geoffrey Hinton brought recognition to backpropagation algorithm.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0436" y="5144654"/>
            <a:ext cx="1067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101" y="1625600"/>
            <a:ext cx="4789362" cy="43796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" y="2756945"/>
            <a:ext cx="5347855" cy="27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9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666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9251" y="2161309"/>
            <a:ext cx="1064029" cy="1413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32451" y="1932710"/>
            <a:ext cx="1064029" cy="1413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98851" y="4254732"/>
            <a:ext cx="1064029" cy="1413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286895" y="3345874"/>
            <a:ext cx="1045556" cy="8686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0016836" y="1280160"/>
            <a:ext cx="399011" cy="20657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152312" y="910828"/>
            <a:ext cx="282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Somewhere around 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55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Brief history of ML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720437" y="1556616"/>
            <a:ext cx="10244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E84C22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2012 – Big Boom of ML, Convolutional Neural Networks on ImageNet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0436" y="5144654"/>
            <a:ext cx="1067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38" y="2756945"/>
            <a:ext cx="9653848" cy="343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3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666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9251" y="2161309"/>
            <a:ext cx="1064029" cy="1413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32451" y="1932710"/>
            <a:ext cx="1064029" cy="1413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98851" y="4254732"/>
            <a:ext cx="1064029" cy="1413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286895" y="3345874"/>
            <a:ext cx="1045556" cy="8686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0016836" y="1280160"/>
            <a:ext cx="399011" cy="20657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152312" y="910828"/>
            <a:ext cx="282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Somewhere around here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087331" y="4046913"/>
            <a:ext cx="1064029" cy="1413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23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Brief history of ML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720437" y="1556616"/>
            <a:ext cx="4591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E84C22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Ian </a:t>
            </a:r>
            <a:r>
              <a:rPr lang="en-US" sz="2400" dirty="0" err="1" smtClean="0">
                <a:solidFill>
                  <a:schemeClr val="bg1"/>
                </a:solidFill>
              </a:rPr>
              <a:t>Goodfellow</a:t>
            </a:r>
            <a:r>
              <a:rPr lang="en-US" sz="2400" dirty="0" smtClean="0">
                <a:solidFill>
                  <a:schemeClr val="bg1"/>
                </a:solidFill>
              </a:rPr>
              <a:t> created first Generative Adversarial Network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436" y="5144654"/>
            <a:ext cx="1067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7" r="19487"/>
          <a:stretch/>
        </p:blipFill>
        <p:spPr>
          <a:xfrm>
            <a:off x="6740045" y="1473185"/>
            <a:ext cx="5049184" cy="4813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" y="2633132"/>
            <a:ext cx="5671705" cy="37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Current Achievements (seeing through wall)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20436" y="5144654"/>
            <a:ext cx="1067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kBFMsY5ZP0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81125" y="1191816"/>
            <a:ext cx="9353550" cy="526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7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Current Achievements (generating human faces)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20436" y="5144654"/>
            <a:ext cx="1067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kSLJriaOumA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79913" y="1188721"/>
            <a:ext cx="9336577" cy="525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1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Current Achievements (generating </a:t>
            </a:r>
            <a:r>
              <a:rPr lang="en-US" sz="4000" dirty="0" smtClean="0"/>
              <a:t>terrain)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20436" y="5144654"/>
            <a:ext cx="1067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5U4NgVGAwg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73446" y="1187162"/>
            <a:ext cx="9342580" cy="525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Current Achievements </a:t>
            </a:r>
            <a:r>
              <a:rPr lang="en-US" sz="4000" dirty="0" smtClean="0"/>
              <a:t>(playing </a:t>
            </a:r>
            <a:r>
              <a:rPr lang="en-US" sz="4000" dirty="0" err="1" smtClean="0"/>
              <a:t>hide&amp;seek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20436" y="5144654"/>
            <a:ext cx="1067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kopoLzvh5jY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76782" y="1191433"/>
            <a:ext cx="9346636" cy="52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1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9640" y="305316"/>
            <a:ext cx="3404809" cy="13208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What is Data Science?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9640" y="2803055"/>
            <a:ext cx="3378629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Data Science solves real life problems using data.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142533"/>
            <a:ext cx="7217229" cy="654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What’s Next?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20436" y="5144654"/>
            <a:ext cx="1067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2" y="2473498"/>
            <a:ext cx="4962792" cy="2481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24" y="2473498"/>
            <a:ext cx="4466512" cy="24813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4732" y="1351148"/>
            <a:ext cx="9996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Two most influential companies working on Artificial General Intelligence.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Their AI systems now beat humans in Go (Japanese board game), DOTA (cooperative videogame), StarCraft(real time strategy videogame)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91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What’s Next?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20436" y="5144654"/>
            <a:ext cx="1067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2" y="2473498"/>
            <a:ext cx="4962792" cy="2481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24" y="2473498"/>
            <a:ext cx="4466512" cy="24813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4732" y="1351148"/>
            <a:ext cx="9996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CEO of DeepMind </a:t>
            </a:r>
            <a:r>
              <a:rPr lang="en-US" dirty="0" err="1" smtClean="0">
                <a:solidFill>
                  <a:schemeClr val="bg1"/>
                </a:solidFill>
              </a:rPr>
              <a:t>Demis</a:t>
            </a:r>
            <a:r>
              <a:rPr lang="en-US" dirty="0" smtClean="0">
                <a:solidFill>
                  <a:schemeClr val="bg1"/>
                </a:solidFill>
              </a:rPr>
              <a:t> Hassabis believes it will take some time to AGI but we are on the right track.</a:t>
            </a:r>
          </a:p>
        </p:txBody>
      </p:sp>
    </p:spTree>
    <p:extLst>
      <p:ext uri="{BB962C8B-B14F-4D97-AF65-F5344CB8AC3E}">
        <p14:creationId xmlns:p14="http://schemas.microsoft.com/office/powerpoint/2010/main" val="376043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7538" y="2729345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/>
              <a:t>Thank you!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31051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Examples of Problems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2014889"/>
            <a:ext cx="8596668" cy="322212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Object Classification/Detection/Segmentation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Forecasting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Autonomous Vehicles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Sentiment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Generating Stories</a:t>
            </a:r>
          </a:p>
        </p:txBody>
      </p:sp>
    </p:spTree>
    <p:extLst>
      <p:ext uri="{BB962C8B-B14F-4D97-AF65-F5344CB8AC3E}">
        <p14:creationId xmlns:p14="http://schemas.microsoft.com/office/powerpoint/2010/main" val="30369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Examples of Problems (Object Classification)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24" y="1003485"/>
            <a:ext cx="10199914" cy="585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Examples of Problems (Object Detection)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14" y="1250230"/>
            <a:ext cx="9033934" cy="542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4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Examples of Problems (Object Detection)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83" y="1391987"/>
            <a:ext cx="9045796" cy="508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8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304800"/>
            <a:ext cx="11416696" cy="1320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Examples of Problems (Object Detection)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1" y="1218828"/>
            <a:ext cx="5694244" cy="4046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25" y="1218828"/>
            <a:ext cx="6149381" cy="40465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7429" y="5660571"/>
            <a:ext cx="940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Paper Link: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https://www.worldscientific.com/doi/pdf/10.1142/S0218001419500071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0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45490</TotalTime>
  <Words>640</Words>
  <Application>Microsoft Office PowerPoint</Application>
  <PresentationFormat>Widescreen</PresentationFormat>
  <Paragraphs>92</Paragraphs>
  <Slides>42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Cambria Math</vt:lpstr>
      <vt:lpstr>Trebuchet MS</vt:lpstr>
      <vt:lpstr>Wingdings 3</vt:lpstr>
      <vt:lpstr>Facet</vt:lpstr>
      <vt:lpstr>Introduction to Data Science</vt:lpstr>
      <vt:lpstr>Table of Contents</vt:lpstr>
      <vt:lpstr>What is Data Science?</vt:lpstr>
      <vt:lpstr>What is Data Science?</vt:lpstr>
      <vt:lpstr>Examples of Problems</vt:lpstr>
      <vt:lpstr>Examples of Problems (Object Classification)</vt:lpstr>
      <vt:lpstr>Examples of Problems (Object Detection)</vt:lpstr>
      <vt:lpstr>Examples of Problems (Object Detection)</vt:lpstr>
      <vt:lpstr>Examples of Problems (Object Detection)</vt:lpstr>
      <vt:lpstr>Examples of Problems (Object Segmentation)</vt:lpstr>
      <vt:lpstr>Examples of Problems (Forecasting)</vt:lpstr>
      <vt:lpstr>Examples of Problems (Autonomous Vehicles)</vt:lpstr>
      <vt:lpstr>Examples of Problems (Sentiment Analysis)</vt:lpstr>
      <vt:lpstr>Examples of Problems (Generating Stories)</vt:lpstr>
      <vt:lpstr>Data Science/ML/AI</vt:lpstr>
      <vt:lpstr>Data Science/ML/AI</vt:lpstr>
      <vt:lpstr>Data Science/ML/AI</vt:lpstr>
      <vt:lpstr>Data Science/ML/AI</vt:lpstr>
      <vt:lpstr>Data Science/ML/AI (Supervised Learning)</vt:lpstr>
      <vt:lpstr>Data Science/ML/AI (Supervised Learning)</vt:lpstr>
      <vt:lpstr>Data Science/ML/AI (Supervised Learning)</vt:lpstr>
      <vt:lpstr>Data Science/ML/AI (Unsupervised Learning)</vt:lpstr>
      <vt:lpstr>Data Science/ML/AI (Unsupervised Learning)</vt:lpstr>
      <vt:lpstr>Data Science/ML/AI (Reinforcement Learning)</vt:lpstr>
      <vt:lpstr>Data Science/ML/AI (Reinforcement Learning)</vt:lpstr>
      <vt:lpstr>Data Science/ML/AI (Reinforcement Learning)</vt:lpstr>
      <vt:lpstr>Data Science/ML/AI </vt:lpstr>
      <vt:lpstr>PowerPoint Presentation</vt:lpstr>
      <vt:lpstr>Brief history of ML</vt:lpstr>
      <vt:lpstr>PowerPoint Presentation</vt:lpstr>
      <vt:lpstr>Brief history of ML</vt:lpstr>
      <vt:lpstr>PowerPoint Presentation</vt:lpstr>
      <vt:lpstr>Brief history of ML</vt:lpstr>
      <vt:lpstr>PowerPoint Presentation</vt:lpstr>
      <vt:lpstr>Brief history of ML</vt:lpstr>
      <vt:lpstr>Current Achievements (seeing through wall)</vt:lpstr>
      <vt:lpstr>Current Achievements (generating human faces)</vt:lpstr>
      <vt:lpstr>Current Achievements (generating terrain)</vt:lpstr>
      <vt:lpstr>Current Achievements (playing hide&amp;seek)</vt:lpstr>
      <vt:lpstr>What’s Next?</vt:lpstr>
      <vt:lpstr>What’s Next?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dc:creator>Mher Matevosyan</dc:creator>
  <cp:lastModifiedBy>Mher Matevosyan</cp:lastModifiedBy>
  <cp:revision>61</cp:revision>
  <dcterms:created xsi:type="dcterms:W3CDTF">2018-12-12T12:25:45Z</dcterms:created>
  <dcterms:modified xsi:type="dcterms:W3CDTF">2019-10-28T12:58:25Z</dcterms:modified>
</cp:coreProperties>
</file>